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Gelasio" panose="020B0604020202020204" charset="0"/>
      <p:regular r:id="rId14"/>
    </p:embeddedFont>
    <p:embeddedFont>
      <p:font typeface="Gelasio Semi Bold" panose="020B0604020202020204" charset="0"/>
      <p:regular r:id="rId15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782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91F10-DD83-B58B-42F9-78C38129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F280E-7E91-F79C-FB05-554BA77B1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9F99E-ABB7-764B-04A1-48622C4D7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232E6-3963-155E-CCDA-8C374001E9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47105"/>
            <a:ext cx="7556421" cy="586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Tìm hiểu thuật toán tối ưu vườn cây ăn trái và ứng dụng trong bài toán quy hoạch tuyến tính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68565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Bài đồ án chuyên ngành này tập trung vào việc nghiên cứu thuật toán Orchard và ứng dụng của nó trong bài toán quy hoạch tuyến tính.</a:t>
            </a: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15A8A-1A04-37D7-F863-D3B9BE69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800" y="647105"/>
            <a:ext cx="5454341" cy="54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dhesive Bandage with solid fill">
            <a:extLst>
              <a:ext uri="{FF2B5EF4-FFF2-40B4-BE49-F238E27FC236}">
                <a16:creationId xmlns:a16="http://schemas.microsoft.com/office/drawing/2014/main" id="{98E3FDE1-1259-0C0C-BD6D-0E6462EFE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37514">
            <a:off x="12737167" y="6985672"/>
            <a:ext cx="1884783" cy="188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Tài liệu tham khảo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Sách, bài báo, nguồn trực tuyến, hội thảo.</a:t>
            </a:r>
            <a:endParaRPr lang="en-US" sz="1750" dirty="0"/>
          </a:p>
        </p:txBody>
      </p:sp>
      <p:pic>
        <p:nvPicPr>
          <p:cNvPr id="5" name="Graphic 4" descr="Adhesive Bandage with solid fill">
            <a:extLst>
              <a:ext uri="{FF2B5EF4-FFF2-40B4-BE49-F238E27FC236}">
                <a16:creationId xmlns:a16="http://schemas.microsoft.com/office/drawing/2014/main" id="{E01E499C-70CD-92AC-3F5A-214FC7853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37514">
            <a:off x="12759469" y="6975305"/>
            <a:ext cx="1884783" cy="188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Kết luận chung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LP và OA là công cụ mạnh mẽ, lựa chọn phương pháp phù hợp với bài toán.</a:t>
            </a:r>
            <a:endParaRPr lang="en-US" sz="1750" dirty="0"/>
          </a:p>
        </p:txBody>
      </p:sp>
      <p:pic>
        <p:nvPicPr>
          <p:cNvPr id="5" name="Graphic 4" descr="Adhesive Bandage with solid fill">
            <a:extLst>
              <a:ext uri="{FF2B5EF4-FFF2-40B4-BE49-F238E27FC236}">
                <a16:creationId xmlns:a16="http://schemas.microsoft.com/office/drawing/2014/main" id="{719B0FDE-0118-9079-AAD2-21666E73D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37514">
            <a:off x="12759469" y="6975305"/>
            <a:ext cx="1884783" cy="188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8AB09-0976-8CA7-715A-7653B1C08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6338E7F-3A29-B4F8-ACB1-52495837E84B}"/>
              </a:ext>
            </a:extLst>
          </p:cNvPr>
          <p:cNvSpPr/>
          <p:nvPr/>
        </p:nvSpPr>
        <p:spPr>
          <a:xfrm>
            <a:off x="2321508" y="893126"/>
            <a:ext cx="8843358" cy="612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Thành </a:t>
            </a:r>
            <a:r>
              <a:rPr lang="en-US" sz="44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viên</a:t>
            </a: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44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trong</a:t>
            </a: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44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nhóm</a:t>
            </a: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:</a:t>
            </a:r>
            <a:endParaRPr lang="en-US" sz="44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3C9E6F6-FFF7-59A8-2B7A-1D404B7302F3}"/>
              </a:ext>
            </a:extLst>
          </p:cNvPr>
          <p:cNvSpPr/>
          <p:nvPr/>
        </p:nvSpPr>
        <p:spPr>
          <a:xfrm>
            <a:off x="633937" y="2852635"/>
            <a:ext cx="8204061" cy="1443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1.Phương Nhu Phát – 2001216029</a:t>
            </a:r>
          </a:p>
          <a:p>
            <a:pPr marL="0" indent="0">
              <a:lnSpc>
                <a:spcPts val="2850"/>
              </a:lnSpc>
              <a:buNone/>
            </a:pPr>
            <a:endParaRPr lang="en-US" sz="3000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3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2.Lê </a:t>
            </a:r>
            <a:r>
              <a:rPr lang="en-US" sz="3000" dirty="0" err="1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Ngọc</a:t>
            </a:r>
            <a:r>
              <a:rPr lang="en-US" sz="3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</a:t>
            </a:r>
            <a:r>
              <a:rPr lang="en-US" sz="3000" dirty="0" err="1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Hiếu</a:t>
            </a:r>
            <a:r>
              <a:rPr lang="en-US" sz="3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- 2001215775</a:t>
            </a:r>
            <a:endParaRPr lang="en-US" sz="3000" dirty="0"/>
          </a:p>
        </p:txBody>
      </p:sp>
      <p:pic>
        <p:nvPicPr>
          <p:cNvPr id="9" name="Graphic 8" descr="Adhesive Bandage with solid fill">
            <a:extLst>
              <a:ext uri="{FF2B5EF4-FFF2-40B4-BE49-F238E27FC236}">
                <a16:creationId xmlns:a16="http://schemas.microsoft.com/office/drawing/2014/main" id="{B67281C8-E455-C588-5288-BC4279B74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37514">
            <a:off x="12759469" y="6975305"/>
            <a:ext cx="1884783" cy="1884783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90D32A3B-AB0C-130E-FB5A-208EE5A203B2}"/>
              </a:ext>
            </a:extLst>
          </p:cNvPr>
          <p:cNvSpPr/>
          <p:nvPr/>
        </p:nvSpPr>
        <p:spPr>
          <a:xfrm>
            <a:off x="4187460" y="6860516"/>
            <a:ext cx="5792882" cy="475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00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GVHD:Đinh</a:t>
            </a:r>
            <a:r>
              <a:rPr lang="en-US" sz="30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300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Nguyễn</a:t>
            </a:r>
            <a:r>
              <a:rPr lang="en-US" sz="30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300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Trọng</a:t>
            </a:r>
            <a:r>
              <a:rPr lang="en-US" sz="30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300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Nghĩa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999288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Lý do chọn đề tài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5" name="Text 2"/>
          <p:cNvSpPr/>
          <p:nvPr/>
        </p:nvSpPr>
        <p:spPr>
          <a:xfrm>
            <a:off x="968693" y="5661303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Tối ưu hóa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Cần phương pháp tối ưu hóa hiệu quả hơn.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9" name="Text 6"/>
          <p:cNvSpPr/>
          <p:nvPr/>
        </p:nvSpPr>
        <p:spPr>
          <a:xfrm>
            <a:off x="5369004" y="5661303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Thuật toán Orchard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Giải pháp tiềm năng cho bài toán quy mô lớn.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3" name="Text 10"/>
          <p:cNvSpPr/>
          <p:nvPr/>
        </p:nvSpPr>
        <p:spPr>
          <a:xfrm>
            <a:off x="9792772" y="5661303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Ứng dụng thực tế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Logistics, học máy, quản lý tài chính.</a:t>
            </a:r>
            <a:endParaRPr lang="en-US" sz="1750" dirty="0"/>
          </a:p>
        </p:txBody>
      </p:sp>
      <p:pic>
        <p:nvPicPr>
          <p:cNvPr id="16" name="Graphic 15" descr="Adhesive Bandage with solid fill">
            <a:extLst>
              <a:ext uri="{FF2B5EF4-FFF2-40B4-BE49-F238E27FC236}">
                <a16:creationId xmlns:a16="http://schemas.microsoft.com/office/drawing/2014/main" id="{D4AB1218-24EB-35D1-8F25-6451C193D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37514">
            <a:off x="12759469" y="6975305"/>
            <a:ext cx="1884783" cy="188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393"/>
            <a:ext cx="12630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Thuật toán Orchard - Một hướng tiếp cận mới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08496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5" name="Shape 2"/>
          <p:cNvSpPr/>
          <p:nvPr/>
        </p:nvSpPr>
        <p:spPr>
          <a:xfrm>
            <a:off x="2876669" y="5108496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6" name="Shape 3"/>
          <p:cNvSpPr/>
          <p:nvPr/>
        </p:nvSpPr>
        <p:spPr>
          <a:xfrm>
            <a:off x="2636758" y="48533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7" name="Text 4"/>
          <p:cNvSpPr/>
          <p:nvPr/>
        </p:nvSpPr>
        <p:spPr>
          <a:xfrm>
            <a:off x="2811661" y="4938355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396484" y="6129218"/>
            <a:ext cx="2990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Phân chia không gian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661963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Chia không gian tìm kiếm thành các nhánh con.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9841" y="5108496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1" name="Shape 8"/>
          <p:cNvSpPr/>
          <p:nvPr/>
        </p:nvSpPr>
        <p:spPr>
          <a:xfrm>
            <a:off x="7059930" y="48533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2" name="Text 9"/>
          <p:cNvSpPr/>
          <p:nvPr/>
        </p:nvSpPr>
        <p:spPr>
          <a:xfrm>
            <a:off x="7211973" y="4938355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897523" y="6129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Đánh giá nhánh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43776" y="661963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Xác định nhánh tối ưu dựa trên hàm mục tiêu.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1723013" y="5108496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6" name="Shape 13"/>
          <p:cNvSpPr/>
          <p:nvPr/>
        </p:nvSpPr>
        <p:spPr>
          <a:xfrm>
            <a:off x="11483102" y="48533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7" name="Text 14"/>
          <p:cNvSpPr/>
          <p:nvPr/>
        </p:nvSpPr>
        <p:spPr>
          <a:xfrm>
            <a:off x="11635740" y="4938355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320695" y="6129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Tìm kiếm tối ưu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866948" y="661963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Tiếp tục phân chia cho đến khi tìm được điểm tối ưu.</a:t>
            </a:r>
            <a:endParaRPr lang="en-US" sz="1750" dirty="0"/>
          </a:p>
        </p:txBody>
      </p:sp>
      <p:pic>
        <p:nvPicPr>
          <p:cNvPr id="20" name="Graphic 19" descr="Adhesive Bandage with solid fill">
            <a:extLst>
              <a:ext uri="{FF2B5EF4-FFF2-40B4-BE49-F238E27FC236}">
                <a16:creationId xmlns:a16="http://schemas.microsoft.com/office/drawing/2014/main" id="{5B808266-5653-76AB-97FC-59D5A5586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37514">
            <a:off x="12759469" y="6975305"/>
            <a:ext cx="1884783" cy="188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7750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Tổng quan về các phương pháp và kỹ thuật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Thuật toán Orchard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Tối ưu hóa không gian, phân chia khu vực đất đai.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979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Quy hoạch tuyến tính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Tối ưu hóa hàm mục tiêu tuyến tính, ràng buộc tuyến tính.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138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Các phương pháp khác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Thuật toán di truyền, tìm kiếm cục bộ, mô phỏng hạt.</a:t>
            </a:r>
            <a:endParaRPr lang="en-US" sz="1750" dirty="0"/>
          </a:p>
        </p:txBody>
      </p:sp>
      <p:pic>
        <p:nvPicPr>
          <p:cNvPr id="9" name="Graphic 8" descr="Adhesive Bandage with solid fill">
            <a:extLst>
              <a:ext uri="{FF2B5EF4-FFF2-40B4-BE49-F238E27FC236}">
                <a16:creationId xmlns:a16="http://schemas.microsoft.com/office/drawing/2014/main" id="{1DEA53EB-8F66-B626-6AB4-1F836BF68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37514">
            <a:off x="12759469" y="6975305"/>
            <a:ext cx="1884783" cy="188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Cơ sở lý thuyết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Thuật toán Orchard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Cơ chế hoạt động, ưu điểm, nhược điểm.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8" name="Text 5"/>
          <p:cNvSpPr/>
          <p:nvPr/>
        </p:nvSpPr>
        <p:spPr>
          <a:xfrm>
            <a:off x="10398681" y="3264218"/>
            <a:ext cx="2979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Quy hoạch tuyến tính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Mô tả, các phương pháp, ứng dụng.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Thách thức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Vấn đề cần giải quyết, cải tiến phương pháp.</a:t>
            </a:r>
            <a:endParaRPr lang="en-US" sz="1750" dirty="0"/>
          </a:p>
        </p:txBody>
      </p:sp>
      <p:pic>
        <p:nvPicPr>
          <p:cNvPr id="13" name="Graphic 12" descr="Adhesive Bandage with solid fill">
            <a:extLst>
              <a:ext uri="{FF2B5EF4-FFF2-40B4-BE49-F238E27FC236}">
                <a16:creationId xmlns:a16="http://schemas.microsoft.com/office/drawing/2014/main" id="{E6BAB03F-8766-FF89-88F1-C9D81A3DD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37514">
            <a:off x="12759469" y="6975305"/>
            <a:ext cx="1884783" cy="188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Ứng dụng thuật toán trong quy hoạch tuyến tính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561" y="2091571"/>
            <a:ext cx="229088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Xác định không gian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561" y="248471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Tập hợp các giá trị có thể có của các biến.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561" y="3546396"/>
            <a:ext cx="229683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Chia nhỏ không gian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561" y="3939540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Phân chia không gian thành các nhánh con.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561" y="5001220"/>
            <a:ext cx="2584966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Đánh giá hàm mục tiêu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561" y="539436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Tính toán giá trị hàm mục tiêu tại mỗi điểm.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561" y="645604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Tìm điểm tối ưu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561" y="6849189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Tiếp tục phân chia cho đến khi tìm được điểm tối ưu.</a:t>
            </a:r>
            <a:endParaRPr lang="en-US" sz="1400" dirty="0"/>
          </a:p>
        </p:txBody>
      </p:sp>
      <p:pic>
        <p:nvPicPr>
          <p:cNvPr id="17" name="Graphic 16" descr="Adhesive Bandage with solid fill">
            <a:extLst>
              <a:ext uri="{FF2B5EF4-FFF2-40B4-BE49-F238E27FC236}">
                <a16:creationId xmlns:a16="http://schemas.microsoft.com/office/drawing/2014/main" id="{FDFD05D4-0877-D20A-9BF1-0BC894AAA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37514">
            <a:off x="12759469" y="6975305"/>
            <a:ext cx="1884783" cy="188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601980"/>
            <a:ext cx="7611666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Ứng dụng thuật toán vào bài toán thực tế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6167" y="2298621"/>
            <a:ext cx="7611666" cy="5330190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vi-VN"/>
          </a:p>
        </p:txBody>
      </p:sp>
      <p:sp>
        <p:nvSpPr>
          <p:cNvPr id="5" name="Shape 2"/>
          <p:cNvSpPr/>
          <p:nvPr/>
        </p:nvSpPr>
        <p:spPr>
          <a:xfrm>
            <a:off x="773787" y="2306241"/>
            <a:ext cx="7595592" cy="9784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6" name="Text 3"/>
          <p:cNvSpPr/>
          <p:nvPr/>
        </p:nvSpPr>
        <p:spPr>
          <a:xfrm>
            <a:off x="993696" y="2445187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Bài toán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529013" y="2445187"/>
            <a:ext cx="208621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Mô tả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060519" y="2445187"/>
            <a:ext cx="2090023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Ứng dụng thuật toán Orchard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73787" y="3284696"/>
            <a:ext cx="7595592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0" name="Text 7"/>
          <p:cNvSpPr/>
          <p:nvPr/>
        </p:nvSpPr>
        <p:spPr>
          <a:xfrm>
            <a:off x="993696" y="3423642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Tối ưu hóa sản xuất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3529013" y="3423642"/>
            <a:ext cx="2086213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Tối đa hóa lợi nhuận, giới hạn tài nguyên.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060519" y="3423642"/>
            <a:ext cx="2090023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Phân bổ tài nguyên hiệu quả, tối ưu hóa lợi nhuận.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3787" y="4613434"/>
            <a:ext cx="7595592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4" name="Text 11"/>
          <p:cNvSpPr/>
          <p:nvPr/>
        </p:nvSpPr>
        <p:spPr>
          <a:xfrm>
            <a:off x="993696" y="4752380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Vận tải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3529013" y="4752380"/>
            <a:ext cx="2086213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Tối thiểu hóa chi phí vận chuyển, giới hạn hàng hóa.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060519" y="4752380"/>
            <a:ext cx="2090023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Xác định lộ trình tối ưu, giảm chi phí vận chuyển.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73787" y="5942171"/>
            <a:ext cx="7595592" cy="16790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8" name="Text 15"/>
          <p:cNvSpPr/>
          <p:nvPr/>
        </p:nvSpPr>
        <p:spPr>
          <a:xfrm>
            <a:off x="993696" y="6081117"/>
            <a:ext cx="209002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Tài chính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3529013" y="6081117"/>
            <a:ext cx="2086213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Tối đa hóa lợi nhuận, giới hạn vốn, rủi ro.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060519" y="6081117"/>
            <a:ext cx="2090023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Phân bổ vốn hiệu quả, tối ưu hóa lợi nhuận, kiểm soát rủi ro.</a:t>
            </a:r>
            <a:endParaRPr lang="en-US" sz="1700" dirty="0"/>
          </a:p>
        </p:txBody>
      </p:sp>
      <p:pic>
        <p:nvPicPr>
          <p:cNvPr id="22" name="Graphic 21" descr="Adhesive Bandage with solid fill">
            <a:extLst>
              <a:ext uri="{FF2B5EF4-FFF2-40B4-BE49-F238E27FC236}">
                <a16:creationId xmlns:a16="http://schemas.microsoft.com/office/drawing/2014/main" id="{5845B4C9-7E94-711E-B15A-7F4730D0A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37514">
            <a:off x="12759469" y="6975305"/>
            <a:ext cx="1884783" cy="188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Kết luận và hướng nghiên cứu tiếp theo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Kết luận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2763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LP và OA có ưu điểm và hạn chế riêng.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 sánh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92763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Khả năng áp dụng, tính chính xác, tốc độ.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338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Ứng dụng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618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Quản lý tài chính, sản xuất, logistics, AI.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Hướng nghiên cứu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6180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Kết hợp LP và OA, cải tiến OA, ứng dụng mở rộng.</a:t>
            </a:r>
            <a:endParaRPr lang="en-US" sz="1750" dirty="0"/>
          </a:p>
        </p:txBody>
      </p:sp>
      <p:pic>
        <p:nvPicPr>
          <p:cNvPr id="16" name="Graphic 15" descr="Adhesive Bandage with solid fill">
            <a:extLst>
              <a:ext uri="{FF2B5EF4-FFF2-40B4-BE49-F238E27FC236}">
                <a16:creationId xmlns:a16="http://schemas.microsoft.com/office/drawing/2014/main" id="{3BA30B38-C9D5-C92E-48A5-70BE95B8F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37514">
            <a:off x="12759469" y="6975305"/>
            <a:ext cx="1884783" cy="188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579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Gelasio Semi Bold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Phương Phát</cp:lastModifiedBy>
  <cp:revision>2</cp:revision>
  <dcterms:created xsi:type="dcterms:W3CDTF">2024-12-01T08:09:41Z</dcterms:created>
  <dcterms:modified xsi:type="dcterms:W3CDTF">2024-12-01T08:24:12Z</dcterms:modified>
</cp:coreProperties>
</file>